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3"/>
    <p:sldId id="262" r:id="rId4"/>
    <p:sldId id="263" r:id="rId5"/>
    <p:sldId id="277" r:id="rId6"/>
    <p:sldId id="297" r:id="rId7"/>
    <p:sldId id="279" r:id="rId8"/>
    <p:sldId id="258" r:id="rId9"/>
    <p:sldId id="264" r:id="rId10"/>
    <p:sldId id="299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292" r:id="rId31"/>
    <p:sldId id="322" r:id="rId32"/>
    <p:sldId id="273" r:id="rId33"/>
  </p:sldIdLst>
  <p:sldSz cx="12192000" cy="6858000"/>
  <p:notesSz cx="6858000" cy="9144000"/>
  <p:embeddedFontLst>
    <p:embeddedFont>
      <p:font typeface="汉仪雅酷黑 45W" panose="020B0404020202020204" pitchFamily="34" charset="-122"/>
      <p:regular r:id="rId39"/>
    </p:embeddedFont>
    <p:embeddedFont>
      <p:font typeface="思源黑体 CN Medium" panose="020B0600000000000000" charset="-122"/>
      <p:regular r:id="rId40"/>
    </p:embeddedFont>
    <p:embeddedFont>
      <p:font typeface="思源黑体 CN Bold" panose="020B0800000000000000" charset="-122"/>
      <p:bold r:id="rId41"/>
    </p:embeddedFont>
    <p:embeddedFont>
      <p:font typeface="思源黑体 CN Regular" panose="020B0500000000000000" charset="-122"/>
      <p:regular r:id="rId42"/>
    </p:embeddedFont>
    <p:embeddedFont>
      <p:font typeface="思源黑体 CN Normal" panose="020B0400000000000000" charset="-122"/>
      <p:regular r:id="rId43"/>
    </p:embeddedFont>
    <p:embeddedFont>
      <p:font typeface="思源宋体 CN Heavy" panose="02020900000000000000" charset="-122"/>
      <p:bold r:id="rId44"/>
    </p:embeddedFont>
    <p:embeddedFont>
      <p:font typeface="等线" panose="02010600030101010101" charset="-122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235.xml"/><Relationship Id="rId5" Type="http://schemas.openxmlformats.org/officeDocument/2006/relationships/slide" Target="slides/slide3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image" Target="../media/image11.png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tags" Target="../tags/tag103.xml"/><Relationship Id="rId6" Type="http://schemas.openxmlformats.org/officeDocument/2006/relationships/image" Target="../media/image14.png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tags" Target="../tags/tag109.xml"/><Relationship Id="rId6" Type="http://schemas.openxmlformats.org/officeDocument/2006/relationships/image" Target="../media/image16.png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tags" Target="../tags/tag120.xml"/><Relationship Id="rId6" Type="http://schemas.openxmlformats.org/officeDocument/2006/relationships/image" Target="../media/image19.jpeg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7" Type="http://schemas.openxmlformats.org/officeDocument/2006/relationships/tags" Target="../tags/tag131.xml"/><Relationship Id="rId6" Type="http://schemas.openxmlformats.org/officeDocument/2006/relationships/image" Target="../media/image22.png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image" Target="../media/image27.png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7" Type="http://schemas.openxmlformats.org/officeDocument/2006/relationships/tags" Target="../tags/tag161.xml"/><Relationship Id="rId6" Type="http://schemas.openxmlformats.org/officeDocument/2006/relationships/image" Target="../media/image28.png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tags" Target="../tags/tag172.xml"/><Relationship Id="rId6" Type="http://schemas.openxmlformats.org/officeDocument/2006/relationships/image" Target="../media/image31.png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5.png"/><Relationship Id="rId7" Type="http://schemas.openxmlformats.org/officeDocument/2006/relationships/tags" Target="../tags/tag183.xml"/><Relationship Id="rId6" Type="http://schemas.openxmlformats.org/officeDocument/2006/relationships/image" Target="../media/image34.png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7.png"/><Relationship Id="rId7" Type="http://schemas.openxmlformats.org/officeDocument/2006/relationships/tags" Target="../tags/tag189.xml"/><Relationship Id="rId6" Type="http://schemas.openxmlformats.org/officeDocument/2006/relationships/image" Target="../media/image36.jpeg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10.xml"/><Relationship Id="rId22" Type="http://schemas.openxmlformats.org/officeDocument/2006/relationships/tags" Target="../tags/tag209.xml"/><Relationship Id="rId21" Type="http://schemas.openxmlformats.org/officeDocument/2006/relationships/tags" Target="../tags/tag208.xml"/><Relationship Id="rId20" Type="http://schemas.openxmlformats.org/officeDocument/2006/relationships/tags" Target="../tags/tag207.xml"/><Relationship Id="rId2" Type="http://schemas.openxmlformats.org/officeDocument/2006/relationships/image" Target="../media/image2.png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31.xml"/><Relationship Id="rId22" Type="http://schemas.openxmlformats.org/officeDocument/2006/relationships/tags" Target="../tags/tag230.xml"/><Relationship Id="rId21" Type="http://schemas.openxmlformats.org/officeDocument/2006/relationships/tags" Target="../tags/tag229.xml"/><Relationship Id="rId20" Type="http://schemas.openxmlformats.org/officeDocument/2006/relationships/tags" Target="../tags/tag228.xml"/><Relationship Id="rId2" Type="http://schemas.openxmlformats.org/officeDocument/2006/relationships/image" Target="../media/image2.png"/><Relationship Id="rId19" Type="http://schemas.openxmlformats.org/officeDocument/2006/relationships/tags" Target="../tags/tag227.xml"/><Relationship Id="rId18" Type="http://schemas.openxmlformats.org/officeDocument/2006/relationships/tags" Target="../tags/tag226.xml"/><Relationship Id="rId17" Type="http://schemas.openxmlformats.org/officeDocument/2006/relationships/tags" Target="../tags/tag225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../media/image4.png"/><Relationship Id="rId6" Type="http://schemas.openxmlformats.org/officeDocument/2006/relationships/tags" Target="../tags/tag12.xml"/><Relationship Id="rId5" Type="http://schemas.openxmlformats.org/officeDocument/2006/relationships/image" Target="../media/image1.jpe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image" Target="../media/image5.png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4.png"/><Relationship Id="rId6" Type="http://schemas.openxmlformats.org/officeDocument/2006/relationships/tags" Target="../tags/tag24.xml"/><Relationship Id="rId5" Type="http://schemas.openxmlformats.org/officeDocument/2006/relationships/image" Target="../media/image1.jpeg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image" Target="../media/image5.png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52.xml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jpeg"/><Relationship Id="rId7" Type="http://schemas.openxmlformats.org/officeDocument/2006/relationships/tags" Target="../tags/tag80.xml"/><Relationship Id="rId6" Type="http://schemas.openxmlformats.org/officeDocument/2006/relationships/image" Target="../media/image9.png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</a:t>
            </a:r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十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Shopee平台店铺装修装饰组件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35089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022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【轮播组件（Carousel）】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卖家还可以向图片添加超链接，将购物者重定向到产品列表或 Shopee 上的其他页面。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图片大小：上限 2MB； 分辨率：上限 2000 x 2000px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图片格式：JPG、JPEG、PNG、GIF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影片（YouTube 影片不适用）: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影片大小：上限 30MB； 分辨率：上限 1280 x 1280px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影片时长： 10 - 60 秒影片格式：MP4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5" name="图片 15" descr="e9bbab8da616fa4e978c4323842d6ee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05065" y="2423795"/>
            <a:ext cx="3470910" cy="217297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7"/>
            </p:custDataLst>
          </p:nvPr>
        </p:nvSpPr>
        <p:spPr>
          <a:xfrm>
            <a:off x="2844800" y="4211320"/>
            <a:ext cx="3632835" cy="1457325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2949575" y="4283075"/>
            <a:ext cx="3365500" cy="131318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如果使用Image Creator将图像上传到 Carousel 组件，它将自动重新缩放以适合的图像比例。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如果决定在上传图像后更改为不同的图像比例，它们将根据新选择的图像比例自动重新缩放。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12051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022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【多张图片（Multiple Images）】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连续显示多个图像，向购物者传达重要信息，例如免运费促销或促销活动。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7" name="图片 17" descr="eccadd0b56864796d2dd52cfc54201f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42560" y="2639695"/>
            <a:ext cx="1487170" cy="281178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12051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022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【多张图片（Multiple Images）】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在“多个图像”属性面板中，选择“布局”并上传图像。还可以将超链接添加到任何图像，以将购物者带到产品列表。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分辨率：上限 2000 x 2000px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每个图片最大尺寸为2.0 MB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图片格式：JPG, JPEG, PNG, GIF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6" name="图片 16" descr="2fdd2e671abc78ad936e395623d031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91250" y="2748915"/>
            <a:ext cx="4098290" cy="256984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66991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【多个可点击区域（Multiple Clickable Areas）】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在一张图片中将买家引导至最多 10 个不同的页面或产品。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这对于一次性展示多个类别或产品非常有用。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要添加多个可点击区域，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请选择可以为上传的每个图像添加最多 10 个热点/超链接。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图片宽度: 1200px; 高度: 100-2200px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每个图片最大尺寸为2.0 MB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图片格式: JPG, JPEG, PNG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20" descr="截屏2023-12-11 18.16.17的副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55510" y="1667510"/>
            <a:ext cx="3542665" cy="168084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21" name="图片 21" descr="截屏2023-12-11 18.15.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55510" y="3705225"/>
            <a:ext cx="3591560" cy="171005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56984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【视频（Vedio）】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上传引人入胜的视频来介绍商店、品牌或热门产品。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在视频属性面板中，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选择上传视频并通过Youtube URL 、媒体空间或从设备上传视频。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影片大小：上限 30MB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分辨率：上限 1280 x 1280px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影片时长：10 - 60 秒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影片格式：MP4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2" name="图片 22" descr="截屏2023-12-12 09.30.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50100" y="1221740"/>
            <a:ext cx="3340735" cy="158305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2" name="图片 23" descr="bf30db82e8598ba0c5d511597aa834b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49875" y="3479165"/>
            <a:ext cx="3314700" cy="201549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36664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【文字（Text）】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在商店主页上显示文字，向购物者介绍品牌和产品的更多信息。在“文本”属性面板中，转到“段落”并根据需要填写。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25" descr="截屏2023-12-12 09.36.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48380" y="2881948"/>
            <a:ext cx="5271770" cy="250888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46087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7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【产品亮点（Product Highlights）】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使用产品亮点将购物者的注意力引导到最好的产品。根据展示模式，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卖家可以一次展示 1-9 个产品。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在“产品亮点”属性面板中，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通过在“自动”和“手动”之间进行选择来选择显示模式。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自动让系统根据最高销量、最新上市或最低价格自动选择 4 种产品。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6" name="图片 26" descr="39bb5c495f9f4d802338c09e3639c9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92185" y="2560955"/>
            <a:ext cx="1816735" cy="344360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2" name="图片 27" descr="16a38df04d00265554fb9467d05d81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31160" y="3909695"/>
            <a:ext cx="3631565" cy="209486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46087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7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【产品亮点（Product Highlights）】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对于手动模式，根据选择的 3 种不同布局中的哪一种，可以展示 1-9 个产品。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8" name="图片 28" descr="d4109373e9f80177b0a8d30a0d23aa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48100" y="2754630"/>
            <a:ext cx="4710430" cy="272288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10984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8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【产品-按类别（Product - By Category）】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卖家可以展示活跃商店类别中最多 9 种热门产品，以进一步推广它们。在“产品-按类别”属性面板中，可以在“智能”和“手动”显示模式之间进行选择。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选择智能模式，让系统自动显示最活跃的商店类别中的产品。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选择手动模式以显示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卖家选择的活跃商店类别中的产品。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9" name="图片 29" descr="84e5a38affaf2dde3742594fcfffe82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58200" y="2523490"/>
            <a:ext cx="1847850" cy="342900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30" name="图片 30" descr="2613c768c3c59b7fae3a78ef6846ece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03550" y="3820795"/>
            <a:ext cx="4069715" cy="234823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97637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9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【热门商品（Top Products）】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在商店主页上展示9 种最畅销产品，进一步推动销售。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1" name="图片 31" descr="4ce43070ebe1bac7798a8649b10cf58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90385" y="1024890"/>
            <a:ext cx="2499995" cy="474599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1.了解不同装饰组件的功能。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469841"/>
            <a:ext cx="6096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能够在shopee平台上运用不同的装饰组件完成定制化店铺装修。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71728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239239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5173345" y="167512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素养目标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5231130" y="2197079"/>
            <a:ext cx="1544955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Literacy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5173345" y="2527300"/>
            <a:ext cx="3465195" cy="829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1.树立审美、营销意识，能够在平台规定的范围内设置店铺装修。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97637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9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【热门商品（Top Products）】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在“热门产品”属性面板中，从 2 种不同的布局中进行选择。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可以显示月销售额最高（畅销）或价格最低（最佳价格）的产品。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1810385" y="3287395"/>
            <a:ext cx="3632835" cy="1457325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1944370" y="3309620"/>
            <a:ext cx="3365500" cy="131318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热门产品会根据每月销售额或最低价格（取决于卖家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的选择）自动更新，并且仅显示有库存的产品。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一次将显示最少 3 种、最多 9 种产品。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如果显示的热门产品少于 3 个，则装饰组件将自动隐藏。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32" name="图片 32" descr="255ba2198c568f7476f4b8f401ceaa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51575" y="2823210"/>
            <a:ext cx="4199255" cy="258699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81254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【新商品（New Products）】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商展示过去 30 天内创建的最新产品。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3" name="图片 33" descr="74f4ed80384047b269db59a81adcd8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50100" y="1440180"/>
            <a:ext cx="2338070" cy="434657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81254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【新商品（New Products）】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要添加“新产品”组件，只需从组件面板中选择它以添加到画布中，然后选择“保存”。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4" name="图片 34" descr="7889e2c4e598d304b3da5ece369f2d4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14843" y="2859405"/>
            <a:ext cx="4835525" cy="216662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7"/>
            </p:custDataLst>
          </p:nvPr>
        </p:nvSpPr>
        <p:spPr>
          <a:xfrm>
            <a:off x="7353300" y="3479165"/>
            <a:ext cx="3467735" cy="1011555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7487285" y="3501390"/>
            <a:ext cx="3123565" cy="84582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一次将显示最少 2 种、最多 9 种产品。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如果展示的新产品少于 2 个，装饰组件将自动隐藏。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9192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【类别列表（Category List）】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通过图像和文本展示多达 12 个最受欢迎的类别，以帮助购物者轻松找到他们最喜欢的产品。在类别列表属性面板中，可以从多种布局以及自动和手动显示模式中进行选择。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选择自动模式可自动显示当前在商店页面的“类别”选项卡中显示的相同类别。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选择手动模式以选择要在商店页面上显示的商店类别，并填写每个类别的类别名称。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5" name="图片 35" descr="49a554e46cbfe92459faea4f6514a8c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74190" y="3675380"/>
            <a:ext cx="3825240" cy="224155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36" name="图片 36" descr="e15abdd0586c9b63bee34d593e63aa8a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38290" y="3673475"/>
            <a:ext cx="3721100" cy="222885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6004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【热门促销（Hot Deals）】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展示不同购物者根据其购物行为会看到的折扣产品。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7" name="图片 37" descr="83751d45ee3837557a50bc0a70b3b8f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50100" y="1765300"/>
            <a:ext cx="2640965" cy="355409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6004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【热门促销（Hot Deals）】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在“热门优惠”属性面板中，可以选择“智能”和“手动”显示模式。选择智能模式可自动展示最受欢迎的正在进行的折扣促销活动。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选择手动模式可选择最多 9 种正在进行折扣的产品。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一次将显示最少 3 种、最多 9 种产品。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如果有少于 3 个正在进行折扣促销的产品可供展示，则装饰组件将自动隐藏。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8" name="图片 38" descr="039a30f5e2e6923d2669812715ef4b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09140" y="3944620"/>
            <a:ext cx="3321685" cy="197993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39" name="图片 39" descr="5270a442ecdcbc4cb6a9f3ba053f197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50100" y="4030980"/>
            <a:ext cx="3322955" cy="198056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91033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【套装优惠（Bundle Deals）】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显示正在进行的套装优惠，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以鼓励买家在购买配套商品时享受特别折扣。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0" name="图片 40" descr="cc3fe7f170156ae9ac914c71ead855e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50100" y="966470"/>
            <a:ext cx="2719070" cy="473773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91033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【套装优惠（Bundle Deals）】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在套装优惠属性面板中，选择智能模式直接添加组件，或选择手动模式选择要显示的特定套装交易。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只有正在进行的有可用库存的套装交易才能显示在商店主页上。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为了使装饰组件出现在商店主页上，必须至少有 3 个套装交易可供显示。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1" name="图片 41" descr="853dd4a4a40625e7e8493c95f7caad9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34795" y="3429000"/>
            <a:ext cx="4274820" cy="211582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42" name="图片 42" descr="c15c23789bf128254f335d33bf7c58da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22390" y="3429635"/>
            <a:ext cx="3983990" cy="211518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91033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1271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14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【加购优惠（Add-on Deals）】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974407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将正在进行的一项加购优惠作为个性化推荐向购物者展示，以提高产品转化率。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从组件面板中选择【加购优惠组件（Add-on Deals）】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将其添加到画布中，然后选择“保存”。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3" name="图片 43" descr="30c6c3361a22ca411c869e322ba80a5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88705" y="2523490"/>
            <a:ext cx="1651000" cy="3123565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44" name="图片 44" descr="049152de642e8aadd1df63674b16368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36445" y="3287395"/>
            <a:ext cx="4277360" cy="196342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332865"/>
            <a:ext cx="652843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请同学们在shopee模拟平台上完成不同装饰组件的设置帮助女装店老板优化店铺装修，以下是具体任务要求：</a:t>
            </a:r>
            <a:endParaRPr lang="zh-CN" altLang="en-US" sz="2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74290"/>
            <a:ext cx="7084060" cy="2230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实训1：热门促销产品装修设置</a:t>
            </a:r>
            <a:endParaRPr lang="zh-CN" altLang="en-US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利用装修组件展示店铺当前的热门促销产品。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实训2：不同类别产品装修设置</a:t>
            </a:r>
            <a:endParaRPr lang="zh-CN" altLang="en-US" sz="1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展示不同类别的产品，确保每个类别都有清晰的代表图像和简短的描述。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40min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作为A职业技术学院的一名学生，你被委派负责帮助时尚女装店老板完善在Shopee平台店铺装修的设置。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需要你利用不同功能的装修组件，展示出店铺的特色、产品和促销信息，以吸引目标受众，提升品牌形象和销售转化率。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332865"/>
            <a:ext cx="652843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请同学们在shopee模拟平台上完成不同装饰组件的设置帮助女装店老板优化店铺装修，以下是具体任务要求：</a:t>
            </a:r>
            <a:endParaRPr lang="zh-CN" altLang="en-US" sz="2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74290"/>
            <a:ext cx="7084060" cy="2230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</a:t>
            </a:r>
            <a:r>
              <a:rPr lang="en-US" altLang="zh-CN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3</a:t>
            </a:r>
            <a:r>
              <a:rPr lang="zh-CN" altLang="en-US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：店铺视频展示装修设置</a:t>
            </a:r>
            <a:endParaRPr lang="zh-CN" altLang="en-US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上传一段有吸引力的店铺介绍视频。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</a:t>
            </a:r>
            <a:r>
              <a:rPr lang="en-US" altLang="zh-CN" sz="1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4</a:t>
            </a:r>
            <a:r>
              <a:rPr lang="zh-CN" altLang="en-US" sz="1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：套装及加购优惠装修设置</a:t>
            </a:r>
            <a:endParaRPr lang="zh-CN" altLang="en-US" sz="1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展示店铺内正在进行的套装优惠和加购优惠。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热门促销产品：上传产品的高质量图片，并使用文字简要描述促销详情，如折扣率或特殊优惠。为每个产品添加适当的超链接，引导用户了解更多或直接购买。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不同类别产品：通过布局组件或图片展示，让用户能够快速浏览各个类别并找到所需产品。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40min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店铺视频展示：确保视频内容能够展示品牌特色、产品亮点或独特之处。在视频设置中添加相关标签和简短说明，以增加搜索引擎优化效果。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套装及加购优惠：上传套装商品的图片，附上清晰的说明和优惠条件。确保这些优惠在店铺页面能够显眼展示，同时添加相关超链接方便顾客查看详情或直接加购。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40min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>
            <p:custDataLst>
              <p:tags r:id="rId1"/>
            </p:custDataLst>
          </p:nvPr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>
            <p:custDataLst>
              <p:tags r:id="rId2"/>
            </p:custDataLst>
          </p:nvPr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3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>
            <p:custDataLst>
              <p:tags r:id="rId4"/>
            </p:custDataLst>
          </p:nvPr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>
            <p:custDataLst>
              <p:tags r:id="rId7"/>
            </p:custDataLst>
          </p:nvPr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>
            <p:custDataLst>
              <p:tags r:id="rId8"/>
            </p:custDataLst>
          </p:nvPr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>
            <p:custDataLst>
              <p:tags r:id="rId11"/>
            </p:custDataLst>
          </p:nvPr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12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1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>
            <p:custDataLst>
              <p:tags r:id="rId16"/>
            </p:custDataLst>
          </p:nvPr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620" y="1489710"/>
            <a:ext cx="610743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本任务可以培养跨境视觉设计专员岗位的跨境店铺视觉设计、图文和短视频制作能力。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本任务可以培养跨境推广助理岗位的辅助开展促销网站推广能力。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本任务可以培养跨境电商运营专员岗位的完成站内活动策划能力。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556510"/>
            <a:ext cx="584263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本任务适用于《跨境电子商务（730702）》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专业—《视觉设计》《跨境商品推广》《跨境店铺运维》课程。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48985" y="3383915"/>
            <a:ext cx="584327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本任务有助于《全国职业院校技能大赛-GZ047电子商务》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模块二：视觉营销（任务1：网店首页视觉营销设计、任务2：产品主图视频编辑与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制作、任务 3：产品详情页视觉营销设计）的能力提升。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545965"/>
            <a:ext cx="61074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网店营销与运营推广（任务1：网店营销方案制定；任务 2：网店运营推广）的能力。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17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18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19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5982335" y="3442970"/>
            <a:ext cx="44519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添加不同的装饰组件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221730" y="4046220"/>
            <a:ext cx="396621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Add different decorative components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83362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548130" y="3838575"/>
            <a:ext cx="2218690" cy="1059815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022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1【商店封面图片（Shop Cover Image）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显示商店封面图片以建立商店的独特身份并美化商店的形象。点击商店封面图片（Shop Cover Image），通过右方组件属性栏的媒体控件（Media Space）或自己的设备上传商店封面图片，然后选择“保存”。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4" name="矩形 23"/>
          <p:cNvSpPr/>
          <p:nvPr>
            <p:custDataLst>
              <p:tags r:id="rId2"/>
            </p:custDataLst>
          </p:nvPr>
        </p:nvSpPr>
        <p:spPr>
          <a:xfrm>
            <a:off x="1687830" y="3842385"/>
            <a:ext cx="2133600" cy="1055370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上传图片要求：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图片宽度: 1200px;高度: 518px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每个图片最大尺寸为2.0 MB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图片格式: JPG, JPEG, PNG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1" name="图片 11" descr="截屏2023-12-11 17.05.59的副本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48860" y="3108325"/>
            <a:ext cx="5265420" cy="252349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35089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949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添加不同的的装饰组件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0228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【轮播组件（Carousel）】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点击左方组件【轮播（Carousel）】拖拽到画布当中，在右边的属性栏进行编辑。轮播图允许轮流显示最多 6 个图像和视频。图片可以通过超链接将买家引导至特定产品、类别页面或 Shopee 上其他页面的自定义 URL。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在上传图像或视频之前，在轮播属性面板中选择轮播比率。选择通过Image Creator（图片编辑器）、Media Space（媒体空间）或本地设备上传图像或视频。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2" name="图片 12" descr="截屏2023-12-11 17.34.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01825" y="3584575"/>
            <a:ext cx="4345940" cy="206629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2" name="图片 13" descr="66c86e15e3aedf04bd2599978f936ef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44510" y="3287395"/>
            <a:ext cx="1531620" cy="290703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33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2,&quot;left&quot;:260.40283464566926,&quot;top&quot;:119.75,&quot;width&quot;:266.78425196850384}"/>
</p:tagLst>
</file>

<file path=ppt/tags/tag35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36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2,&quot;left&quot;:260.40283464566926,&quot;top&quot;:119.75,&quot;width&quot;:266.78425196850384}"/>
</p:tagLst>
</file>

<file path=ppt/tags/tag38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39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2,&quot;left&quot;:260.40283464566926,&quot;top&quot;:119.75,&quot;width&quot;:266.78425196850384}"/>
</p:tagLst>
</file>

<file path=ppt/tags/tag41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42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2,&quot;left&quot;:260.40283464566926,&quot;top&quot;:119.75,&quot;width&quot;:266.78425196850384}"/>
</p:tagLst>
</file>

<file path=ppt/tags/tag44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45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2,&quot;left&quot;:260.40283464566926,&quot;top&quot;:119.75,&quot;width&quot;:266.78425196850384}"/>
</p:tagLst>
</file>

<file path=ppt/tags/tag47.xml><?xml version="1.0" encoding="utf-8"?>
<p:tagLst xmlns:p="http://schemas.openxmlformats.org/presentationml/2006/main">
  <p:tag name="KSO_WM_DIAGRAM_VIRTUALLY_FRAME" val="{&quot;height&quot;:372,&quot;left&quot;:260.40283464566926,&quot;top&quot;:119.75,&quot;width&quot;:266.78425196850384}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4348</Words>
  <Application>WPS 演示</Application>
  <PresentationFormat>宽屏</PresentationFormat>
  <Paragraphs>344</Paragraphs>
  <Slides>31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思源宋体 CN ExtraLight</vt:lpstr>
      <vt:lpstr>思源宋体 CN Medium</vt:lpstr>
      <vt:lpstr>汉仪雅酷黑 75W</vt:lpstr>
      <vt:lpstr>黑体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224</cp:revision>
  <dcterms:created xsi:type="dcterms:W3CDTF">2024-03-21T07:59:00Z</dcterms:created>
  <dcterms:modified xsi:type="dcterms:W3CDTF">2024-03-25T03:12:06Z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